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9" r:id="rId6"/>
    <p:sldId id="261" r:id="rId7"/>
    <p:sldId id="262" r:id="rId8"/>
    <p:sldId id="263" r:id="rId9"/>
    <p:sldId id="264" r:id="rId10"/>
    <p:sldId id="265" r:id="rId11"/>
    <p:sldId id="268" r:id="rId12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415" autoAdjust="0"/>
  </p:normalViewPr>
  <p:slideViewPr>
    <p:cSldViewPr>
      <p:cViewPr varScale="1">
        <p:scale>
          <a:sx n="114" d="100"/>
          <a:sy n="114" d="100"/>
        </p:scale>
        <p:origin x="-438" y="-96"/>
      </p:cViewPr>
      <p:guideLst>
        <p:guide orient="horz" pos="2160"/>
        <p:guide pos="38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7152782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6344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1523803" y="1122365"/>
            <a:ext cx="9142811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523803" y="3602037"/>
            <a:ext cx="9142811" cy="165576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839678" y="457200"/>
            <a:ext cx="393172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1" name="Body Level One…"/>
          <p:cNvSpPr>
            <a:spLocks noGrp="1"/>
          </p:cNvSpPr>
          <p:nvPr>
            <p:ph type="body" sz="half" idx="1"/>
          </p:nvPr>
        </p:nvSpPr>
        <p:spPr>
          <a:xfrm>
            <a:off x="5182513" y="987428"/>
            <a:ext cx="6171400" cy="487362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65"/>
          <p:cNvSpPr>
            <a:spLocks noGrp="1"/>
          </p:cNvSpPr>
          <p:nvPr>
            <p:ph type="body" sz="quarter" idx="13"/>
          </p:nvPr>
        </p:nvSpPr>
        <p:spPr>
          <a:xfrm>
            <a:off x="839678" y="2057400"/>
            <a:ext cx="3931727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>
            <a:spLocks noGrp="1"/>
          </p:cNvSpPr>
          <p:nvPr>
            <p:ph type="title"/>
          </p:nvPr>
        </p:nvSpPr>
        <p:spPr>
          <a:xfrm>
            <a:off x="839678" y="457200"/>
            <a:ext cx="393172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1" name="Shape 74"/>
          <p:cNvSpPr>
            <a:spLocks noGrp="1"/>
          </p:cNvSpPr>
          <p:nvPr>
            <p:ph type="pic" sz="half" idx="13"/>
          </p:nvPr>
        </p:nvSpPr>
        <p:spPr>
          <a:xfrm>
            <a:off x="5182513" y="987428"/>
            <a:ext cx="6171400" cy="48736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839678" y="2057400"/>
            <a:ext cx="3931728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>
            <a:spLocks noGrp="1"/>
          </p:cNvSpPr>
          <p:nvPr>
            <p:ph type="title"/>
          </p:nvPr>
        </p:nvSpPr>
        <p:spPr>
          <a:xfrm>
            <a:off x="8723765" y="365125"/>
            <a:ext cx="2628558" cy="58118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Body Level One…"/>
          <p:cNvSpPr>
            <a:spLocks noGrp="1"/>
          </p:cNvSpPr>
          <p:nvPr>
            <p:ph type="body" idx="1"/>
          </p:nvPr>
        </p:nvSpPr>
        <p:spPr>
          <a:xfrm>
            <a:off x="838088" y="365125"/>
            <a:ext cx="7733295" cy="58118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>
            <a:spLocks noGrp="1"/>
          </p:cNvSpPr>
          <p:nvPr>
            <p:ph type="title"/>
          </p:nvPr>
        </p:nvSpPr>
        <p:spPr>
          <a:xfrm>
            <a:off x="380951" y="2839643"/>
            <a:ext cx="11428513" cy="3178970"/>
          </a:xfrm>
          <a:prstGeom prst="rect">
            <a:avLst/>
          </a:prstGeom>
        </p:spPr>
        <p:txBody>
          <a:bodyPr/>
          <a:lstStyle>
            <a:lvl1pPr>
              <a:defRPr sz="14200"/>
            </a:lvl1pPr>
          </a:lstStyle>
          <a:p>
            <a:r>
              <a:t>Title Text</a:t>
            </a:r>
          </a:p>
        </p:txBody>
      </p:sp>
      <p:sp>
        <p:nvSpPr>
          <p:cNvPr id="59" name="Slide Number"/>
          <p:cNvSpPr>
            <a:spLocks noGrp="1"/>
          </p:cNvSpPr>
          <p:nvPr>
            <p:ph type="sldNum" sz="quarter" idx="2"/>
          </p:nvPr>
        </p:nvSpPr>
        <p:spPr>
          <a:xfrm>
            <a:off x="11548241" y="329726"/>
            <a:ext cx="263978" cy="269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80950" y="304385"/>
            <a:ext cx="11438450" cy="338555"/>
          </a:xfrm>
          <a:prstGeom prst="rect">
            <a:avLst/>
          </a:prstGeom>
        </p:spPr>
        <p:txBody>
          <a:bodyPr anchor="b"/>
          <a:lstStyle>
            <a:lvl1pPr marL="0" indent="0" defTabSz="38227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000" cap="all" spc="100"/>
            </a:lvl1pPr>
            <a:lvl2pPr marL="647700" indent="-190500" defTabSz="382270">
              <a:lnSpc>
                <a:spcPct val="80000"/>
              </a:lnSpc>
              <a:spcBef>
                <a:spcPts val="0"/>
              </a:spcBef>
              <a:buFontTx/>
              <a:defRPr sz="2000" cap="all" spc="100"/>
            </a:lvl2pPr>
            <a:lvl3pPr marL="1143000" indent="-228600" defTabSz="382270">
              <a:lnSpc>
                <a:spcPct val="80000"/>
              </a:lnSpc>
              <a:spcBef>
                <a:spcPts val="0"/>
              </a:spcBef>
              <a:buFontTx/>
              <a:defRPr sz="2000" cap="all" spc="100"/>
            </a:lvl3pPr>
            <a:lvl4pPr marL="1625600" indent="-254000" defTabSz="382270">
              <a:lnSpc>
                <a:spcPct val="80000"/>
              </a:lnSpc>
              <a:spcBef>
                <a:spcPts val="0"/>
              </a:spcBef>
              <a:buFontTx/>
              <a:defRPr sz="2000" cap="all" spc="100"/>
            </a:lvl4pPr>
            <a:lvl5pPr marL="2082800" indent="-254000" defTabSz="382270">
              <a:lnSpc>
                <a:spcPct val="80000"/>
              </a:lnSpc>
              <a:spcBef>
                <a:spcPts val="0"/>
              </a:spcBef>
              <a:buFontTx/>
              <a:defRPr sz="2000" cap="all" spc="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hape 110"/>
          <p:cNvSpPr>
            <a:spLocks noGrp="1"/>
          </p:cNvSpPr>
          <p:nvPr>
            <p:ph type="body" idx="13"/>
          </p:nvPr>
        </p:nvSpPr>
        <p:spPr>
          <a:xfrm>
            <a:off x="380951" y="868970"/>
            <a:ext cx="11428514" cy="5355026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" name="Shape 111"/>
          <p:cNvSpPr/>
          <p:nvPr/>
        </p:nvSpPr>
        <p:spPr>
          <a:xfrm>
            <a:off x="384264" y="675864"/>
            <a:ext cx="11435137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nstantia"/>
                <a:ea typeface="Constantia"/>
                <a:cs typeface="Constantia"/>
                <a:sym typeface="Constantia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lide Number"/>
          <p:cNvSpPr>
            <a:spLocks noGrp="1"/>
          </p:cNvSpPr>
          <p:nvPr>
            <p:ph type="sldNum" sz="quarter" idx="2"/>
          </p:nvPr>
        </p:nvSpPr>
        <p:spPr>
          <a:xfrm>
            <a:off x="11088347" y="6404297"/>
            <a:ext cx="263978" cy="269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838091" y="365128"/>
            <a:ext cx="10514233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838091" y="1825625"/>
            <a:ext cx="10514233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11088346" y="6404297"/>
            <a:ext cx="263979" cy="2692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129"/>
          <p:cNvSpPr/>
          <p:nvPr/>
        </p:nvSpPr>
        <p:spPr>
          <a:xfrm>
            <a:off x="-5561" y="-4031"/>
            <a:ext cx="12190422" cy="5158739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sp>
        <p:nvSpPr>
          <p:cNvPr id="88" name="Shape 131"/>
          <p:cNvSpPr/>
          <p:nvPr/>
        </p:nvSpPr>
        <p:spPr>
          <a:xfrm>
            <a:off x="4082649" y="1795373"/>
            <a:ext cx="4014001" cy="7017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defTabSz="502412">
              <a:lnSpc>
                <a:spcPct val="90000"/>
              </a:lnSpc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Spark</a:t>
            </a:r>
            <a:r>
              <a:rPr dirty="0" smtClean="0"/>
              <a:t>学习分享</a:t>
            </a:r>
            <a:endParaRPr dirty="0"/>
          </a:p>
        </p:txBody>
      </p:sp>
      <p:pic>
        <p:nvPicPr>
          <p:cNvPr id="89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93151" y="5625796"/>
            <a:ext cx="2792815" cy="751118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134"/>
          <p:cNvSpPr/>
          <p:nvPr/>
        </p:nvSpPr>
        <p:spPr>
          <a:xfrm>
            <a:off x="11036098" y="4570564"/>
            <a:ext cx="713737" cy="510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ctr" defTabSz="410738">
              <a:lnSpc>
                <a:spcPct val="90000"/>
              </a:lnSpc>
              <a:spcBef>
                <a:spcPts val="1500"/>
              </a:spcBef>
              <a:defRPr sz="2400">
                <a:solidFill>
                  <a:srgbClr val="FFFFFF"/>
                </a:solidFill>
              </a:defRPr>
            </a:lvl1pPr>
          </a:lstStyle>
          <a:p>
            <a:r>
              <a:rPr dirty="0" err="1"/>
              <a:t>段辉</a:t>
            </a:r>
            <a:endParaRPr/>
          </a:p>
        </p:txBody>
      </p:sp>
      <p:sp>
        <p:nvSpPr>
          <p:cNvPr id="92" name="Shape 136"/>
          <p:cNvSpPr/>
          <p:nvPr/>
        </p:nvSpPr>
        <p:spPr>
          <a:xfrm>
            <a:off x="7638781" y="4610474"/>
            <a:ext cx="3307291" cy="447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000" b="1">
                <a:solidFill>
                  <a:srgbClr val="FFFFFF"/>
                </a:solidFill>
              </a:defRPr>
            </a:pPr>
            <a:r>
              <a:t>商业提升事业部-基础数据组 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69"/>
          <p:cNvSpPr/>
          <p:nvPr/>
        </p:nvSpPr>
        <p:spPr>
          <a:xfrm>
            <a:off x="348415" y="247193"/>
            <a:ext cx="1890571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t>PART</a:t>
            </a:r>
            <a:r>
              <a:rPr>
                <a:latin typeface="微软雅黑"/>
                <a:ea typeface="微软雅黑"/>
                <a:cs typeface="微软雅黑"/>
                <a:sym typeface="微软雅黑"/>
              </a:rPr>
              <a:t> 2-计算模型</a:t>
            </a:r>
          </a:p>
        </p:txBody>
      </p:sp>
      <p:sp>
        <p:nvSpPr>
          <p:cNvPr id="175" name="ShuffledRDD的compute"/>
          <p:cNvSpPr/>
          <p:nvPr/>
        </p:nvSpPr>
        <p:spPr>
          <a:xfrm>
            <a:off x="1293700" y="1466649"/>
            <a:ext cx="4420437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经过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reduce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创建的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RDD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ShuffledRDD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存在一次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shuffle read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168"/>
          <p:cNvSpPr/>
          <p:nvPr/>
        </p:nvSpPr>
        <p:spPr>
          <a:xfrm>
            <a:off x="351313" y="282256"/>
            <a:ext cx="2425970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9" name="Shape 169"/>
          <p:cNvSpPr/>
          <p:nvPr/>
        </p:nvSpPr>
        <p:spPr>
          <a:xfrm>
            <a:off x="112985" y="260648"/>
            <a:ext cx="2894965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计算模型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-shuffle read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68"/>
          <p:cNvSpPr/>
          <p:nvPr/>
        </p:nvSpPr>
        <p:spPr>
          <a:xfrm>
            <a:off x="351313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88" name="Shape 169"/>
          <p:cNvSpPr/>
          <p:nvPr/>
        </p:nvSpPr>
        <p:spPr>
          <a:xfrm>
            <a:off x="348415" y="247193"/>
            <a:ext cx="1890571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err="1" smtClean="0">
                <a:latin typeface="微软雅黑"/>
                <a:ea typeface="微软雅黑"/>
                <a:cs typeface="微软雅黑"/>
                <a:sym typeface="微软雅黑"/>
              </a:rPr>
              <a:t>课后习题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sp>
        <p:nvSpPr>
          <p:cNvPr id="189" name="一批文本文件，格式为一行为一条边，比如’AB’，请统计可由三条边构成的三角形，并输出所有三角形。"/>
          <p:cNvSpPr/>
          <p:nvPr/>
        </p:nvSpPr>
        <p:spPr>
          <a:xfrm>
            <a:off x="439610" y="1381081"/>
            <a:ext cx="10723444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一批文本文件，格式为一行为一条边，比如’AB’，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请统计可由三条边构成的三角形，并输出所有三角形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</p:txBody>
      </p:sp>
      <p:pic>
        <p:nvPicPr>
          <p:cNvPr id="190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5923" y="2223572"/>
            <a:ext cx="1155701" cy="1409701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比如，以上所有边有三角形ABC，ABD"/>
          <p:cNvSpPr/>
          <p:nvPr/>
        </p:nvSpPr>
        <p:spPr>
          <a:xfrm>
            <a:off x="488387" y="4075480"/>
            <a:ext cx="3593287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比如以上边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存在</a:t>
            </a:r>
            <a:r>
              <a:rPr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三角形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ABC，ABD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138"/>
          <p:cNvSpPr/>
          <p:nvPr/>
        </p:nvSpPr>
        <p:spPr>
          <a:xfrm>
            <a:off x="1" y="6858000"/>
            <a:ext cx="12190415" cy="0"/>
          </a:xfrm>
          <a:prstGeom prst="line">
            <a:avLst/>
          </a:prstGeom>
          <a:ln w="25400">
            <a:solidFill>
              <a:srgbClr val="595959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5" name="Shape 148"/>
          <p:cNvSpPr/>
          <p:nvPr/>
        </p:nvSpPr>
        <p:spPr>
          <a:xfrm>
            <a:off x="2900817" y="3024111"/>
            <a:ext cx="1920634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400" cap="all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dirty="0" smtClean="0"/>
              <a:t>计算模型</a:t>
            </a:r>
            <a:endParaRPr dirty="0"/>
          </a:p>
        </p:txBody>
      </p:sp>
      <p:sp>
        <p:nvSpPr>
          <p:cNvPr id="96" name="Shape 150"/>
          <p:cNvSpPr/>
          <p:nvPr/>
        </p:nvSpPr>
        <p:spPr>
          <a:xfrm>
            <a:off x="2700141" y="1268760"/>
            <a:ext cx="2216276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400" cap="all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dirty="0"/>
              <a:t>运行框架</a:t>
            </a:r>
          </a:p>
        </p:txBody>
      </p:sp>
      <p:sp>
        <p:nvSpPr>
          <p:cNvPr id="97" name="Shape 151"/>
          <p:cNvSpPr/>
          <p:nvPr/>
        </p:nvSpPr>
        <p:spPr>
          <a:xfrm>
            <a:off x="20532391" y="4012901"/>
            <a:ext cx="2216276" cy="345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lnSpc>
                <a:spcPct val="150000"/>
              </a:lnSpc>
              <a:spcBef>
                <a:spcPts val="600"/>
              </a:spcBef>
              <a:defRPr sz="1400">
                <a:solidFill>
                  <a:srgbClr val="7F7F7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质量第一、诚信为本</a:t>
            </a:r>
            <a:endParaRPr dirty="0"/>
          </a:p>
        </p:txBody>
      </p:sp>
      <p:sp>
        <p:nvSpPr>
          <p:cNvPr id="112" name="Shape 149"/>
          <p:cNvSpPr/>
          <p:nvPr/>
        </p:nvSpPr>
        <p:spPr>
          <a:xfrm>
            <a:off x="2727741" y="4941168"/>
            <a:ext cx="2353797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400" cap="all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dirty="0"/>
              <a:t>课后练习</a:t>
            </a:r>
          </a:p>
        </p:txBody>
      </p:sp>
      <p:sp>
        <p:nvSpPr>
          <p:cNvPr id="22" name="Shape 150"/>
          <p:cNvSpPr/>
          <p:nvPr/>
        </p:nvSpPr>
        <p:spPr>
          <a:xfrm>
            <a:off x="3641378" y="1847773"/>
            <a:ext cx="2736304" cy="1015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ctr">
              <a:defRPr sz="2400" cap="all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marL="457200" indent="-457200" algn="l">
              <a:buFont typeface="+mj-lt"/>
              <a:buAutoNum type="arabicPeriod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角色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及</a:t>
            </a: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初始化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通信方式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通信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内容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71076" y="3575965"/>
            <a:ext cx="2507211" cy="13234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DAG</a:t>
            </a:r>
            <a:r>
              <a:rPr lang="zh-CN" altLang="en-US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图</a:t>
            </a:r>
            <a:endParaRPr lang="en-US" altLang="zh-CN" sz="20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zh-CN" altLang="en-US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三大核心操作</a:t>
            </a:r>
            <a:endParaRPr lang="en-US" altLang="zh-CN" sz="20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kumimoji="0" lang="en-US" altLang="zh-CN" sz="2000" b="0" i="0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Helvetica"/>
              </a:rPr>
              <a:t>Shuffle write</a:t>
            </a:r>
            <a:r>
              <a:rPr lang="zh-CN" altLang="en-US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过程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chemeClr val="bg2">
                  <a:lumMod val="75000"/>
                </a:schemeClr>
              </a:solidFill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Helvetica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zh-CN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Shuffle read</a:t>
            </a:r>
            <a:r>
              <a:rPr lang="zh-CN" altLang="en-US" sz="2000" dirty="0" smtClean="0">
                <a:solidFill>
                  <a:schemeClr val="bg2">
                    <a:lumMod val="7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过程</a:t>
            </a:r>
            <a:endParaRPr lang="en-US" altLang="zh-CN" sz="2000" dirty="0">
              <a:solidFill>
                <a:schemeClr val="bg2">
                  <a:lumMod val="7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Shape 168"/>
          <p:cNvSpPr/>
          <p:nvPr/>
        </p:nvSpPr>
        <p:spPr>
          <a:xfrm>
            <a:off x="473026" y="299295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34" name="Shape 169"/>
          <p:cNvSpPr/>
          <p:nvPr/>
        </p:nvSpPr>
        <p:spPr>
          <a:xfrm>
            <a:off x="454663" y="299702"/>
            <a:ext cx="1890571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目录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68"/>
          <p:cNvSpPr/>
          <p:nvPr/>
        </p:nvSpPr>
        <p:spPr>
          <a:xfrm>
            <a:off x="351313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115" name="Shape 169"/>
          <p:cNvSpPr/>
          <p:nvPr/>
        </p:nvSpPr>
        <p:spPr>
          <a:xfrm>
            <a:off x="348414" y="260648"/>
            <a:ext cx="1890571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运行框架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</a:t>
            </a: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角色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pic>
        <p:nvPicPr>
          <p:cNvPr id="118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7322" y="1548085"/>
            <a:ext cx="5206485" cy="29610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68"/>
          <p:cNvSpPr/>
          <p:nvPr/>
        </p:nvSpPr>
        <p:spPr>
          <a:xfrm>
            <a:off x="351313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121" name="Shape 169"/>
          <p:cNvSpPr/>
          <p:nvPr/>
        </p:nvSpPr>
        <p:spPr>
          <a:xfrm>
            <a:off x="348415" y="247193"/>
            <a:ext cx="1890571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运行框架</a:t>
            </a:r>
            <a:r>
              <a:rPr lang="en-US" altLang="zh-CN" sz="1700" b="1" dirty="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rPr>
              <a:t>-</a:t>
            </a:r>
            <a:r>
              <a:rPr lang="zh-CN" altLang="en-US" sz="1700" b="1" dirty="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初始化</a:t>
            </a:r>
            <a:endParaRPr sz="1700" b="1" dirty="0">
              <a:solidFill>
                <a:srgbClr val="FFFFFF"/>
              </a:solidFill>
              <a:latin typeface="微软雅黑"/>
              <a:ea typeface="微软雅黑"/>
              <a:cs typeface="微软雅黑"/>
              <a:sym typeface="微软雅黑"/>
            </a:endParaRPr>
          </a:p>
        </p:txBody>
      </p:sp>
      <p:pic>
        <p:nvPicPr>
          <p:cNvPr id="12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8996" y="1700808"/>
            <a:ext cx="9601308" cy="1907403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Driver端"/>
          <p:cNvSpPr/>
          <p:nvPr/>
        </p:nvSpPr>
        <p:spPr>
          <a:xfrm>
            <a:off x="1281174" y="1363879"/>
            <a:ext cx="1179579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Driver端</a:t>
            </a:r>
          </a:p>
        </p:txBody>
      </p:sp>
      <p:sp>
        <p:nvSpPr>
          <p:cNvPr id="125" name="Executor端"/>
          <p:cNvSpPr/>
          <p:nvPr/>
        </p:nvSpPr>
        <p:spPr>
          <a:xfrm>
            <a:off x="1281460" y="4149080"/>
            <a:ext cx="1279798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Executor端</a:t>
            </a:r>
          </a:p>
        </p:txBody>
      </p:sp>
      <p:pic>
        <p:nvPicPr>
          <p:cNvPr id="12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2847" y="4653136"/>
            <a:ext cx="3058611" cy="518127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/>
          <p:cNvSpPr txBox="1"/>
          <p:nvPr/>
        </p:nvSpPr>
        <p:spPr>
          <a:xfrm>
            <a:off x="1281174" y="3356992"/>
            <a:ext cx="612068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--</a:t>
            </a:r>
            <a:r>
              <a:rPr kumimoji="0" lang="en-US" altLang="zh-CN" sz="18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conf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 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参数传递给</a:t>
            </a:r>
            <a:r>
              <a:rPr lang="en-US" altLang="zh-CN" dirty="0" err="1" smtClean="0"/>
              <a:t>S</a:t>
            </a:r>
            <a:r>
              <a:rPr kumimoji="0" lang="en-US" altLang="zh-CN" sz="18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Helvetica"/>
              </a:rPr>
              <a:t>parkConf</a:t>
            </a:r>
            <a:r>
              <a:rPr lang="zh-CN" altLang="en-US" dirty="0"/>
              <a:t> </a:t>
            </a:r>
            <a:r>
              <a:rPr lang="en-US" altLang="zh-CN" dirty="0" err="1" smtClean="0"/>
              <a:t>System.setProperty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68"/>
          <p:cNvSpPr/>
          <p:nvPr/>
        </p:nvSpPr>
        <p:spPr>
          <a:xfrm>
            <a:off x="308638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138" name="Shape 169"/>
          <p:cNvSpPr/>
          <p:nvPr/>
        </p:nvSpPr>
        <p:spPr>
          <a:xfrm>
            <a:off x="210756" y="247193"/>
            <a:ext cx="2062470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运行框架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</a:t>
            </a: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通信方式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sp>
        <p:nvSpPr>
          <p:cNvPr id="140" name="通信方式Spark RPC"/>
          <p:cNvSpPr/>
          <p:nvPr/>
        </p:nvSpPr>
        <p:spPr>
          <a:xfrm>
            <a:off x="473026" y="1259472"/>
            <a:ext cx="122193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Spark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RPC</a:t>
            </a:r>
          </a:p>
        </p:txBody>
      </p:sp>
      <p:pic>
        <p:nvPicPr>
          <p:cNvPr id="14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0585" y="2072544"/>
            <a:ext cx="10713641" cy="150047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Box 11"/>
          <p:cNvSpPr txBox="1"/>
          <p:nvPr/>
        </p:nvSpPr>
        <p:spPr>
          <a:xfrm>
            <a:off x="527896" y="4293096"/>
            <a:ext cx="1673322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DriverEndpoint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5034" y="4941168"/>
            <a:ext cx="3168352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CoarseGrainedExecutorBackend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67385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68"/>
          <p:cNvSpPr/>
          <p:nvPr/>
        </p:nvSpPr>
        <p:spPr>
          <a:xfrm>
            <a:off x="308638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  <p:sp>
        <p:nvSpPr>
          <p:cNvPr id="138" name="Shape 169"/>
          <p:cNvSpPr/>
          <p:nvPr/>
        </p:nvSpPr>
        <p:spPr>
          <a:xfrm>
            <a:off x="210756" y="247193"/>
            <a:ext cx="2062470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运行框架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</a:t>
            </a: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通信内容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sp>
        <p:nvSpPr>
          <p:cNvPr id="142" name="D端到E端"/>
          <p:cNvSpPr/>
          <p:nvPr/>
        </p:nvSpPr>
        <p:spPr>
          <a:xfrm>
            <a:off x="3713386" y="1536502"/>
            <a:ext cx="3024336" cy="2862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r>
              <a:rPr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端到E</a:t>
            </a:r>
            <a:r>
              <a:rPr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端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ShuffleMapTask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ResultTask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端到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端到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Shuffle read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过程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流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E端到D端"/>
          <p:cNvSpPr/>
          <p:nvPr/>
        </p:nvSpPr>
        <p:spPr>
          <a:xfrm>
            <a:off x="2159375" y="3059996"/>
            <a:ext cx="118309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endParaRPr dirty="0"/>
          </a:p>
        </p:txBody>
      </p:sp>
      <p:sp>
        <p:nvSpPr>
          <p:cNvPr id="145" name="MapStatus…"/>
          <p:cNvSpPr/>
          <p:nvPr/>
        </p:nvSpPr>
        <p:spPr>
          <a:xfrm>
            <a:off x="2161574" y="3450871"/>
            <a:ext cx="126042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endParaRPr dirty="0"/>
          </a:p>
        </p:txBody>
      </p:sp>
      <p:sp>
        <p:nvSpPr>
          <p:cNvPr id="146" name="E端到E端"/>
          <p:cNvSpPr/>
          <p:nvPr/>
        </p:nvSpPr>
        <p:spPr>
          <a:xfrm>
            <a:off x="2159375" y="4258282"/>
            <a:ext cx="1183095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endParaRPr dirty="0"/>
          </a:p>
        </p:txBody>
      </p:sp>
      <p:sp>
        <p:nvSpPr>
          <p:cNvPr id="147" name="shuffle过程文件流"/>
          <p:cNvSpPr/>
          <p:nvPr/>
        </p:nvSpPr>
        <p:spPr>
          <a:xfrm>
            <a:off x="2214242" y="4797152"/>
            <a:ext cx="2003200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68"/>
          <p:cNvSpPr/>
          <p:nvPr/>
        </p:nvSpPr>
        <p:spPr>
          <a:xfrm>
            <a:off x="351313" y="282256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" name="Shape 169"/>
          <p:cNvSpPr/>
          <p:nvPr/>
        </p:nvSpPr>
        <p:spPr>
          <a:xfrm>
            <a:off x="348415" y="247193"/>
            <a:ext cx="1890571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计算模型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-DAG</a:t>
            </a: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图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pic>
        <p:nvPicPr>
          <p:cNvPr id="15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066" y="1605757"/>
            <a:ext cx="10380841" cy="1549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1058" y="3789040"/>
            <a:ext cx="5741822" cy="17802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68"/>
          <p:cNvSpPr/>
          <p:nvPr/>
        </p:nvSpPr>
        <p:spPr>
          <a:xfrm>
            <a:off x="460460" y="260648"/>
            <a:ext cx="1884774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" name="Shape 169"/>
          <p:cNvSpPr/>
          <p:nvPr/>
        </p:nvSpPr>
        <p:spPr>
          <a:xfrm>
            <a:off x="348415" y="247193"/>
            <a:ext cx="2068827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计算模型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</a:t>
            </a:r>
            <a:r>
              <a:rPr lang="zh-CN" altLang="en-US" dirty="0" smtClean="0">
                <a:latin typeface="微软雅黑"/>
                <a:ea typeface="微软雅黑"/>
                <a:cs typeface="微软雅黑"/>
                <a:sym typeface="微软雅黑"/>
              </a:rPr>
              <a:t>核心操作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sp>
        <p:nvSpPr>
          <p:cNvPr id="157" name="三大操作"/>
          <p:cNvSpPr/>
          <p:nvPr/>
        </p:nvSpPr>
        <p:spPr>
          <a:xfrm>
            <a:off x="1047407" y="931531"/>
            <a:ext cx="1932937" cy="726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3600" b="1"/>
            </a:lvl1pPr>
          </a:lstStyle>
          <a:p>
            <a:r>
              <a:t>三大操作</a:t>
            </a:r>
          </a:p>
        </p:txBody>
      </p:sp>
      <p:sp>
        <p:nvSpPr>
          <p:cNvPr id="158" name="createCombiner"/>
          <p:cNvSpPr/>
          <p:nvPr/>
        </p:nvSpPr>
        <p:spPr>
          <a:xfrm>
            <a:off x="1132194" y="1885600"/>
            <a:ext cx="1401720" cy="332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3700"/>
              </a:lnSpc>
              <a:defRPr sz="16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createCombiner</a:t>
            </a:r>
          </a:p>
        </p:txBody>
      </p:sp>
      <p:sp>
        <p:nvSpPr>
          <p:cNvPr id="159" name="mergeValue"/>
          <p:cNvSpPr/>
          <p:nvPr/>
        </p:nvSpPr>
        <p:spPr>
          <a:xfrm>
            <a:off x="1147666" y="2445970"/>
            <a:ext cx="1070924" cy="332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3700"/>
              </a:lnSpc>
              <a:defRPr sz="16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mergeValue</a:t>
            </a:r>
          </a:p>
        </p:txBody>
      </p:sp>
      <p:sp>
        <p:nvSpPr>
          <p:cNvPr id="160" name="mergeCombiner"/>
          <p:cNvSpPr/>
          <p:nvPr/>
        </p:nvSpPr>
        <p:spPr>
          <a:xfrm>
            <a:off x="1135270" y="3004475"/>
            <a:ext cx="1420968" cy="3327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3700"/>
              </a:lnSpc>
              <a:defRPr sz="16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mergeCombiner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8"/>
          <p:cNvSpPr/>
          <p:nvPr/>
        </p:nvSpPr>
        <p:spPr>
          <a:xfrm>
            <a:off x="351313" y="282256"/>
            <a:ext cx="2425970" cy="345442"/>
          </a:xfrm>
          <a:prstGeom prst="rect">
            <a:avLst/>
          </a:prstGeom>
          <a:solidFill>
            <a:srgbClr val="C8152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000"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3" name="Shape 169"/>
          <p:cNvSpPr/>
          <p:nvPr/>
        </p:nvSpPr>
        <p:spPr>
          <a:xfrm>
            <a:off x="112985" y="260648"/>
            <a:ext cx="2894965" cy="35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spcBef>
                <a:spcPts val="1600"/>
              </a:spcBef>
              <a:defRPr sz="1700" b="1">
                <a:solidFill>
                  <a:srgbClr val="FFFFFF"/>
                </a:solidFill>
              </a:defRPr>
            </a:pPr>
            <a:r>
              <a:rPr dirty="0" smtClean="0">
                <a:latin typeface="微软雅黑"/>
                <a:ea typeface="微软雅黑"/>
                <a:cs typeface="微软雅黑"/>
                <a:sym typeface="微软雅黑"/>
              </a:rPr>
              <a:t>计算模型</a:t>
            </a:r>
            <a:r>
              <a:rPr lang="en-US" altLang="zh-CN" dirty="0" smtClean="0">
                <a:latin typeface="微软雅黑"/>
                <a:ea typeface="微软雅黑"/>
                <a:cs typeface="微软雅黑"/>
                <a:sym typeface="微软雅黑"/>
              </a:rPr>
              <a:t>-shuffle write</a:t>
            </a:r>
            <a:endParaRPr dirty="0">
              <a:latin typeface="微软雅黑"/>
              <a:ea typeface="微软雅黑"/>
              <a:cs typeface="微软雅黑"/>
              <a:sym typeface="微软雅黑"/>
            </a:endParaRPr>
          </a:p>
        </p:txBody>
      </p:sp>
      <p:pic>
        <p:nvPicPr>
          <p:cNvPr id="16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241" y="1526884"/>
            <a:ext cx="4564121" cy="894004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partition = key.hashcode % partitions"/>
          <p:cNvSpPr/>
          <p:nvPr/>
        </p:nvSpPr>
        <p:spPr>
          <a:xfrm>
            <a:off x="6233666" y="1412776"/>
            <a:ext cx="3072312" cy="496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3700"/>
              </a:lnSpc>
              <a:defRPr sz="16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 smtClean="0"/>
              <a:t>partition </a:t>
            </a:r>
            <a:r>
              <a:rPr dirty="0"/>
              <a:t>= </a:t>
            </a:r>
            <a:r>
              <a:rPr dirty="0" err="1" smtClean="0"/>
              <a:t>key.hashcde</a:t>
            </a:r>
            <a:r>
              <a:rPr dirty="0" smtClean="0"/>
              <a:t> </a:t>
            </a:r>
            <a:r>
              <a:rPr dirty="0"/>
              <a:t>% partitions</a:t>
            </a:r>
          </a:p>
        </p:txBody>
      </p:sp>
      <p:sp>
        <p:nvSpPr>
          <p:cNvPr id="167" name="timsort排序"/>
          <p:cNvSpPr/>
          <p:nvPr/>
        </p:nvSpPr>
        <p:spPr>
          <a:xfrm>
            <a:off x="1305015" y="2636912"/>
            <a:ext cx="1208019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timsort排序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8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7122" y="3939817"/>
            <a:ext cx="8763033" cy="136278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外部合并"/>
          <p:cNvSpPr/>
          <p:nvPr/>
        </p:nvSpPr>
        <p:spPr>
          <a:xfrm>
            <a:off x="1330415" y="5517191"/>
            <a:ext cx="1477323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 smtClean="0"/>
              <a:t>外部</a:t>
            </a:r>
            <a:r>
              <a:rPr lang="zh-CN" altLang="en-US" dirty="0" smtClean="0"/>
              <a:t>文件</a:t>
            </a:r>
            <a:r>
              <a:rPr dirty="0" err="1" smtClean="0"/>
              <a:t>合并</a:t>
            </a:r>
            <a:endParaRPr dirty="0"/>
          </a:p>
        </p:txBody>
      </p:sp>
      <p:sp>
        <p:nvSpPr>
          <p:cNvPr id="170" name="spill操作"/>
          <p:cNvSpPr/>
          <p:nvPr/>
        </p:nvSpPr>
        <p:spPr>
          <a:xfrm>
            <a:off x="1321687" y="3275696"/>
            <a:ext cx="951539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spill操作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imsort排序"/>
          <p:cNvSpPr/>
          <p:nvPr/>
        </p:nvSpPr>
        <p:spPr>
          <a:xfrm>
            <a:off x="1321687" y="1052376"/>
            <a:ext cx="1015659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哈希计算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149</Words>
  <Application>Microsoft Office PowerPoint</Application>
  <PresentationFormat>自定义</PresentationFormat>
  <Paragraphs>54</Paragraphs>
  <Slides>11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段辉</cp:lastModifiedBy>
  <cp:revision>33</cp:revision>
  <dcterms:modified xsi:type="dcterms:W3CDTF">2017-09-19T13:07:55Z</dcterms:modified>
</cp:coreProperties>
</file>